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  <p:sldMasterId id="2147483805" r:id="rId2"/>
  </p:sldMasterIdLst>
  <p:sldIdLst>
    <p:sldId id="276" r:id="rId3"/>
    <p:sldId id="277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7" r:id="rId12"/>
    <p:sldId id="286" r:id="rId13"/>
    <p:sldId id="288" r:id="rId14"/>
    <p:sldId id="27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CC"/>
    <a:srgbClr val="CC0099"/>
    <a:srgbClr val="D60093"/>
    <a:srgbClr val="660033"/>
    <a:srgbClr val="CC0066"/>
    <a:srgbClr val="FFFFFF"/>
    <a:srgbClr val="333399"/>
    <a:srgbClr val="FFCC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06" autoAdjust="0"/>
    <p:restoredTop sz="94660"/>
  </p:normalViewPr>
  <p:slideViewPr>
    <p:cSldViewPr>
      <p:cViewPr>
        <p:scale>
          <a:sx n="75" d="100"/>
          <a:sy n="75" d="100"/>
        </p:scale>
        <p:origin x="-12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B7B2C-C335-4192-85A2-4B0A982D25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662AF-E33D-437E-822C-82A0FF379936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4E7C6-5992-4CA6-B0DF-1F4847F34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92E65-AA9E-4377-8698-1D39775C4469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4263B-8687-49EB-BA9D-F9D4BB146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3ABDD-D25B-4DCE-9855-D72BA6B8B6FF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E50DE-A36B-445E-A337-D9C556471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F8EB7-5BF0-4171-90EC-9086D121CEE3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3E5D4-50C5-414E-9E69-C0D2032A0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F1048-080C-4F57-8323-060858EFE11A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96D35-0BA4-4961-90B1-E06732FD58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56BA9-93FC-451B-A124-41F62C6D606C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6C416-20FC-4CDB-9690-1C19A0A10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1A763-5CF1-4F48-B0F0-BBAA849B11CB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F0160-AE7E-4117-B513-0AEDFBA44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722E5-AD8F-4FB6-A280-FB426693BBB7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FB10B-EF81-494B-AE42-526657632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F551B-DD7D-4394-B831-B5B1C50BF9F0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6C02B-F7D2-40F6-800B-279F462B4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38BA5-A519-45A3-91F3-88FAA6F49357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690F7-CC5C-4843-A2FA-F376A229B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8EF12-BE45-4F0D-B5C4-3B8BDECA78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A48CA-810E-4861-BF8B-B611B8F8EC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3AB47-CCCF-46C3-AD96-8F4DD6C1B2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D0705-64E8-4EEB-A79D-B640B6EA6C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E76DB-A6CA-463D-B1B4-050362CB2F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9D591-B4CA-4479-B81F-16027DA627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343A7-971C-4DA8-839B-0917ED343B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58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C1418-1A4A-4634-8197-8C70D3948E45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87A8B-5D29-47A3-95E7-2205CAE599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C9C27DB-E64F-470D-ADFD-608506E936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rbe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48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025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482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482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4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fld id="{2BFF7A3F-73D1-496F-B312-D2ECFBC4B5AF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124DC5BB-AB28-4D2B-AB98-C9E27D07D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4" r:id="rId2"/>
    <p:sldLayoutId id="2147483823" r:id="rId3"/>
    <p:sldLayoutId id="2147483822" r:id="rId4"/>
    <p:sldLayoutId id="2147483821" r:id="rId5"/>
    <p:sldLayoutId id="2147483820" r:id="rId6"/>
    <p:sldLayoutId id="2147483819" r:id="rId7"/>
    <p:sldLayoutId id="2147483818" r:id="rId8"/>
    <p:sldLayoutId id="2147483817" r:id="rId9"/>
    <p:sldLayoutId id="2147483816" r:id="rId10"/>
    <p:sldLayoutId id="2147483815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8912"/>
            <a:ext cx="8280400" cy="6336431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333399"/>
                </a:solidFill>
                <a:latin typeface="Times New Roman" pitchFamily="18" charset="0"/>
              </a:rPr>
              <a:t>Совещание  при директоре: 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333399"/>
                </a:solidFill>
                <a:latin typeface="Times New Roman" pitchFamily="18" charset="0"/>
              </a:rPr>
              <a:t>«Новое </a:t>
            </a:r>
            <a:r>
              <a:rPr lang="ru-RU" sz="3600" b="1" dirty="0" smtClean="0">
                <a:solidFill>
                  <a:srgbClr val="333399"/>
                </a:solidFill>
                <a:latin typeface="Times New Roman" pitchFamily="18" charset="0"/>
              </a:rPr>
              <a:t>качество образования: 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333399"/>
                </a:solidFill>
                <a:latin typeface="Times New Roman" pitchFamily="18" charset="0"/>
              </a:rPr>
              <a:t>профессиональный стандарт </a:t>
            </a:r>
            <a:r>
              <a:rPr lang="ru-RU" sz="3600" b="1" dirty="0" smtClean="0">
                <a:solidFill>
                  <a:srgbClr val="333399"/>
                </a:solidFill>
                <a:latin typeface="Times New Roman" pitchFamily="18" charset="0"/>
              </a:rPr>
              <a:t>педагога»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sz="3600" dirty="0" smtClean="0">
                <a:latin typeface="Times New Roman" pitchFamily="18" charset="0"/>
              </a:rPr>
              <a:t>(</a:t>
            </a:r>
            <a:r>
              <a:rPr lang="ru-RU" sz="3200" dirty="0" smtClean="0">
                <a:latin typeface="Times New Roman" pitchFamily="18" charset="0"/>
              </a:rPr>
              <a:t>Профессиональный </a:t>
            </a:r>
            <a:r>
              <a:rPr lang="ru-RU" sz="3200" dirty="0" smtClean="0">
                <a:latin typeface="Times New Roman" pitchFamily="18" charset="0"/>
              </a:rPr>
              <a:t>стандарт </a:t>
            </a:r>
            <a:r>
              <a:rPr lang="ru-RU" sz="3200" dirty="0" smtClean="0">
                <a:latin typeface="Times New Roman" pitchFamily="18" charset="0"/>
              </a:rPr>
              <a:t>педагога как </a:t>
            </a:r>
            <a:r>
              <a:rPr lang="ru-RU" sz="3200" dirty="0" smtClean="0">
                <a:latin typeface="Times New Roman" pitchFamily="18" charset="0"/>
              </a:rPr>
              <a:t>инструмент  организации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sz="3200" dirty="0" smtClean="0">
                <a:latin typeface="Times New Roman" pitchFamily="18" charset="0"/>
              </a:rPr>
              <a:t>деятельности педагогического 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sz="3200" dirty="0" smtClean="0">
                <a:latin typeface="Times New Roman" pitchFamily="18" charset="0"/>
              </a:rPr>
              <a:t>коллектива по управлению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sz="3200" dirty="0" smtClean="0">
                <a:latin typeface="Times New Roman" pitchFamily="18" charset="0"/>
              </a:rPr>
              <a:t> качеством </a:t>
            </a:r>
            <a:r>
              <a:rPr lang="ru-RU" sz="3200" dirty="0" smtClean="0">
                <a:latin typeface="Times New Roman" pitchFamily="18" charset="0"/>
              </a:rPr>
              <a:t>образования</a:t>
            </a:r>
            <a:r>
              <a:rPr lang="ru-RU" sz="3200" dirty="0" smtClean="0">
                <a:latin typeface="Times New Roman" pitchFamily="18" charset="0"/>
              </a:rPr>
              <a:t>)</a:t>
            </a:r>
            <a:endParaRPr lang="ru-RU" sz="3200" dirty="0" smtClean="0">
              <a:latin typeface="Times New Roman" pitchFamily="18" charset="0"/>
            </a:endParaRPr>
          </a:p>
          <a:p>
            <a:pPr marL="0" indent="0" algn="r"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</a:rPr>
              <a:t>Заместитель директора по учебной  работе </a:t>
            </a:r>
            <a:r>
              <a:rPr lang="ru-RU" sz="2000" dirty="0" err="1" smtClean="0">
                <a:latin typeface="Times New Roman" pitchFamily="18" charset="0"/>
              </a:rPr>
              <a:t>Кокорина</a:t>
            </a:r>
            <a:r>
              <a:rPr lang="ru-RU" sz="2000" dirty="0" smtClean="0">
                <a:latin typeface="Times New Roman" pitchFamily="18" charset="0"/>
              </a:rPr>
              <a:t> С.В., </a:t>
            </a:r>
          </a:p>
          <a:p>
            <a:pPr marL="0" indent="0" algn="r"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</a:rPr>
              <a:t>методист Чернова Ф.Я</a:t>
            </a:r>
            <a:r>
              <a:rPr lang="ru-RU" sz="3600" dirty="0" smtClean="0">
                <a:latin typeface="Times New Roman" pitchFamily="18" charset="0"/>
              </a:rPr>
              <a:t>.</a:t>
            </a:r>
            <a:endParaRPr lang="ru-RU" sz="36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300" b="1" dirty="0" smtClean="0">
                <a:solidFill>
                  <a:srgbClr val="CC0066"/>
                </a:solidFill>
              </a:rPr>
              <a:t>Результат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+mj-lt"/>
              </a:rPr>
              <a:t>Пакет локальных  актов, регламентирующих  деятельность педагогических работников МБОУ «Лицей №2»  в соответствии  с  требованиями  профессионального стандарта.</a:t>
            </a:r>
          </a:p>
          <a:p>
            <a:pPr lvl="0"/>
            <a:r>
              <a:rPr lang="ru-RU" dirty="0" smtClean="0">
                <a:latin typeface="+mj-lt"/>
              </a:rPr>
              <a:t>100%  охват  педагогов  лицея курсовой  подготовкой, обеспечивающих  повышение квалификации по вопросам введения ФГОС общего образования </a:t>
            </a:r>
          </a:p>
          <a:p>
            <a:pPr lvl="0"/>
            <a:r>
              <a:rPr lang="ru-RU" dirty="0" smtClean="0">
                <a:latin typeface="+mj-lt"/>
              </a:rPr>
              <a:t>Создание  доступной среды  для  качественного образования  всех категорий граждан с учетом  их  физических и психологических особенностей.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2173"/>
          </a:xfrm>
        </p:spPr>
        <p:txBody>
          <a:bodyPr>
            <a:normAutofit fontScale="90000"/>
          </a:bodyPr>
          <a:lstStyle/>
          <a:p>
            <a:r>
              <a:rPr lang="ru-RU" sz="3300" b="1" dirty="0" smtClean="0">
                <a:solidFill>
                  <a:srgbClr val="CC0066"/>
                </a:solidFill>
              </a:rPr>
              <a:t/>
            </a:r>
            <a:br>
              <a:rPr lang="ru-RU" sz="3300" b="1" dirty="0" smtClean="0">
                <a:solidFill>
                  <a:srgbClr val="CC0066"/>
                </a:solidFill>
              </a:rPr>
            </a:br>
            <a:r>
              <a:rPr lang="ru-RU" sz="3300" b="1" dirty="0" smtClean="0">
                <a:solidFill>
                  <a:srgbClr val="CC0066"/>
                </a:solidFill>
              </a:rPr>
              <a:t>Ожидаемые  </a:t>
            </a:r>
            <a:r>
              <a:rPr lang="ru-RU" sz="3300" b="1" dirty="0" smtClean="0">
                <a:solidFill>
                  <a:srgbClr val="CC0066"/>
                </a:solidFill>
              </a:rPr>
              <a:t>результаты от реализации </a:t>
            </a:r>
            <a:r>
              <a:rPr lang="ru-RU" sz="3300" b="1" dirty="0" smtClean="0">
                <a:solidFill>
                  <a:srgbClr val="CC0066"/>
                </a:solidFill>
              </a:rPr>
              <a:t>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+mj-lt"/>
              </a:rPr>
              <a:t>Приведение локальных актов  в соответствие е  требованиям профессионального стандарта  педагогов;</a:t>
            </a:r>
          </a:p>
          <a:p>
            <a:pPr lvl="0"/>
            <a:r>
              <a:rPr lang="ru-RU" dirty="0" smtClean="0">
                <a:latin typeface="+mj-lt"/>
              </a:rPr>
              <a:t>Поэтапное  доведение образовательного ценза  педагогов  требования  профессионального стандарта.</a:t>
            </a:r>
          </a:p>
          <a:p>
            <a:pPr lvl="0"/>
            <a:r>
              <a:rPr lang="ru-RU" dirty="0" smtClean="0">
                <a:latin typeface="+mj-lt"/>
              </a:rPr>
              <a:t>Поэтапное приведение технологической  грамотности педагогов  требования  профессиональных стандартов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CC0066"/>
                </a:solidFill>
              </a:rPr>
              <a:t>Пакет работ  в  рамках единичного проекта </a:t>
            </a:r>
            <a:endParaRPr lang="ru-RU" sz="3000" b="1" dirty="0">
              <a:solidFill>
                <a:srgbClr val="CC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7344816"/>
          </a:xfrm>
        </p:spPr>
        <p:txBody>
          <a:bodyPr>
            <a:noAutofit/>
          </a:bodyPr>
          <a:lstStyle/>
          <a:p>
            <a:pPr lvl="0"/>
            <a:r>
              <a:rPr lang="ru-RU" sz="1800" dirty="0" smtClean="0"/>
              <a:t>Внутренний аудит  кадровой документации и оценка квалификации персонала  на соответствие  с требованиями профессионального стандарта  </a:t>
            </a:r>
          </a:p>
          <a:p>
            <a:pPr lvl="0"/>
            <a:r>
              <a:rPr lang="ru-RU" sz="1800" dirty="0" smtClean="0"/>
              <a:t>Разработка  пакета  локальных актов, регламентирующих деятельность  организации в соответствии с требованиями  профессионального стандарта </a:t>
            </a:r>
          </a:p>
          <a:p>
            <a:pPr lvl="0"/>
            <a:r>
              <a:rPr lang="ru-RU" sz="1800" dirty="0" smtClean="0"/>
              <a:t> Повышение  профессиональных   компетентностей   членов рабочей группы,  членов административной  команды  в целом  в части   профессионального стандарта </a:t>
            </a:r>
          </a:p>
          <a:p>
            <a:pPr lvl="0"/>
            <a:r>
              <a:rPr lang="ru-RU" sz="1800" dirty="0" smtClean="0"/>
              <a:t>Профессиональная  подготовка  педагогических работников , чей  образовательный ценз не соответствует  или не в полное мере соответствует  преподаваемым  предметам, занимаемой  должности </a:t>
            </a:r>
          </a:p>
          <a:p>
            <a:pPr lvl="0"/>
            <a:r>
              <a:rPr lang="ru-RU" sz="1800" dirty="0" smtClean="0"/>
              <a:t> Повышение  профессиональных компетенций  педагогов  в  части  развития  технологической культуры, обеспечивающей качественное   доступное  образование  для всех категорий граждан</a:t>
            </a:r>
          </a:p>
          <a:p>
            <a:pPr lvl="0"/>
            <a:r>
              <a:rPr lang="ru-RU" sz="1800" dirty="0" smtClean="0"/>
              <a:t> Повышение  психолого-педагогической культуры  педагогических работников </a:t>
            </a:r>
          </a:p>
          <a:p>
            <a:pPr lvl="0"/>
            <a:r>
              <a:rPr lang="ru-RU" sz="1800" dirty="0" smtClean="0"/>
              <a:t> Организация  и проведение  профессионального экзамена  педагогов, процедуры независимой оценки деятельности на соответствие педагога требованиям стандарта</a:t>
            </a:r>
          </a:p>
          <a:p>
            <a:pPr lvl="0"/>
            <a:r>
              <a:rPr lang="ru-RU" sz="1800" dirty="0" smtClean="0"/>
              <a:t> Документальное  оформление  результатов реализации проекта, отчетных материалов 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7772400" cy="503237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chemeClr val="hlink"/>
                </a:solidFill>
              </a:rPr>
              <a:t>Проект решений</a:t>
            </a:r>
            <a:endParaRPr lang="ru-RU" sz="3200" b="1" smtClean="0"/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6792"/>
            <a:ext cx="8496300" cy="5301208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</a:rPr>
              <a:t>1.Утвердить  единичный проект «ПРОФТСАНДАРТ».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</a:rPr>
              <a:t>2. Создать рабочую группу   для  реализации единичного проекта «ПРОФСТАНДАРТ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</a:rPr>
              <a:t>3. До 20 января  2017 года  сформировать пакет информационных документов для размещения на сайте лицея;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</a:rPr>
              <a:t>4. Провести анализ  самооценки  и   с учетом   результатов  самооценки спланировать  мероприятия по повышению  профессиональных компетенций  педагогов лицея.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</a:rPr>
              <a:t>5.Методической  группе   привести  макет   индивидуального маршрута эффективности профессиональной  деятельности  учителя  в соответствие с Профессиональным стандартом  и  обеспечить им педагогических работников   до 20 января 2017 года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ru-RU" sz="2000" dirty="0" smtClean="0">
                <a:latin typeface="Times New Roman" pitchFamily="18" charset="0"/>
              </a:rPr>
              <a:t>6. Педагогическим  работникам  сформировать индивидуальный  маршрут эффективности профессиональной  деятельности  не  позднее 1 февраля  2017 года.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7772400" cy="57579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hlink"/>
                </a:solidFill>
              </a:rPr>
              <a:t>Повестка дня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836712"/>
            <a:ext cx="8424862" cy="5543550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</a:rPr>
              <a:t>Анкетирование:  «Самооценка  готовности  педагогов лицея  к  введению профессионального стандарта».</a:t>
            </a:r>
          </a:p>
          <a:p>
            <a:pPr marL="533400" indent="-533400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</a:rPr>
              <a:t>Профессиональный стандарт  педагога   как  необходимое  условие  для  достижения  образовательных результатов в условиях  реализации  Федеральных государственных образовательных стандартов общего образования. </a:t>
            </a:r>
          </a:p>
          <a:p>
            <a:pPr marL="533400" indent="-533400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</a:rPr>
              <a:t>Анализ соответствия квалификационных  характеристик   педагогов  лицея  требованиям </a:t>
            </a:r>
            <a:r>
              <a:rPr lang="ru-RU" sz="2000" b="1" dirty="0" err="1" smtClean="0">
                <a:latin typeface="Times New Roman" pitchFamily="18" charset="0"/>
              </a:rPr>
              <a:t>профстанфдарта</a:t>
            </a:r>
            <a:r>
              <a:rPr lang="ru-RU" sz="2000" b="1" dirty="0" smtClean="0">
                <a:latin typeface="Times New Roman" pitchFamily="18" charset="0"/>
              </a:rPr>
              <a:t>: профобразование,  квалификация,  курсовая  подготовка.   </a:t>
            </a:r>
          </a:p>
          <a:p>
            <a:pPr marL="533400" indent="-533400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</a:rPr>
              <a:t>Представление  единичного проекта «ПРОФСТАНДАРТ».</a:t>
            </a:r>
          </a:p>
          <a:p>
            <a:pPr marL="533400" indent="-533400">
              <a:lnSpc>
                <a:spcPct val="90000"/>
              </a:lnSpc>
            </a:pPr>
            <a:r>
              <a:rPr lang="ru-RU" sz="2400" b="1" dirty="0" smtClean="0">
                <a:latin typeface="Times New Roman" pitchFamily="18" charset="0"/>
              </a:rPr>
              <a:t>Разное </a:t>
            </a:r>
          </a:p>
          <a:p>
            <a:r>
              <a:rPr lang="ru-RU" sz="1600" dirty="0" smtClean="0"/>
              <a:t>– Постановление  правительства  РФ от 16.11.2016 года №1204 «Об  утверждении  Правил проведения  центром  оценки   квалификаций  независимой  оценки квалификации  в  форме  профессионального экзамена»</a:t>
            </a:r>
          </a:p>
          <a:p>
            <a:r>
              <a:rPr lang="ru-RU" sz="1600" dirty="0" smtClean="0"/>
              <a:t>-Письмо  департамента  образования  администрации города  от 05.12.2016 г. №3602/34-01 о  правилах  проведения независимой  оценки  квалификации  в  форме  профессионального экзамена </a:t>
            </a:r>
          </a:p>
          <a:p>
            <a:pPr marL="533400" indent="-533400">
              <a:lnSpc>
                <a:spcPct val="90000"/>
              </a:lnSpc>
            </a:pPr>
            <a:endParaRPr lang="ru-RU" sz="2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b="1" dirty="0" smtClean="0">
                <a:solidFill>
                  <a:srgbClr val="333399"/>
                </a:solidFill>
              </a:rPr>
              <a:t>Профессиональный стандарт педагога -</a:t>
            </a:r>
            <a:r>
              <a:rPr lang="ru-RU" sz="3800" b="1" dirty="0" smtClean="0"/>
              <a:t> 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dirty="0" smtClean="0"/>
              <a:t>   </a:t>
            </a:r>
            <a:r>
              <a:rPr lang="ru-RU" dirty="0" smtClean="0"/>
              <a:t>это перечень требований, определяющих компетенцию учителя, необходимую для качественного выполнения возложенных на него обязанностей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74700"/>
          </a:xfrm>
        </p:spPr>
        <p:txBody>
          <a:bodyPr/>
          <a:lstStyle/>
          <a:p>
            <a:r>
              <a:rPr lang="ru-RU" sz="3600" dirty="0" smtClean="0">
                <a:solidFill>
                  <a:srgbClr val="333399"/>
                </a:solidFill>
              </a:rPr>
              <a:t>Требования </a:t>
            </a:r>
            <a:r>
              <a:rPr lang="ru-RU" sz="3600" dirty="0" err="1" smtClean="0">
                <a:solidFill>
                  <a:srgbClr val="333399"/>
                </a:solidFill>
              </a:rPr>
              <a:t>профстандарта</a:t>
            </a:r>
            <a:r>
              <a:rPr lang="ru-RU" sz="3600" dirty="0" smtClean="0">
                <a:solidFill>
                  <a:srgbClr val="333399"/>
                </a:solidFill>
              </a:rPr>
              <a:t> педагога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776"/>
            <a:ext cx="8147050" cy="4896544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 b="1" dirty="0" smtClean="0">
                <a:solidFill>
                  <a:srgbClr val="CC0066"/>
                </a:solidFill>
                <a:latin typeface="Times New Roman" pitchFamily="18" charset="0"/>
              </a:rPr>
              <a:t>Образование.</a:t>
            </a:r>
            <a:r>
              <a:rPr lang="ru-RU" dirty="0" smtClean="0">
                <a:solidFill>
                  <a:srgbClr val="CC0066"/>
                </a:solidFill>
                <a:latin typeface="Times New Roman" pitchFamily="18" charset="0"/>
              </a:rPr>
              <a:t> </a:t>
            </a:r>
            <a:endParaRPr lang="ru-RU" b="1" dirty="0" smtClean="0">
              <a:solidFill>
                <a:srgbClr val="CC0066"/>
              </a:solidFill>
              <a:latin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</a:rPr>
              <a:t>Каждый учитель должен иметь высшее образование</a:t>
            </a:r>
            <a:r>
              <a:rPr lang="ru-RU" sz="2400" dirty="0" smtClean="0">
                <a:latin typeface="Times New Roman" pitchFamily="18" charset="0"/>
              </a:rPr>
              <a:t>. </a:t>
            </a:r>
          </a:p>
          <a:p>
            <a:r>
              <a:rPr lang="ru-RU" sz="2400" b="1" dirty="0" smtClean="0">
                <a:latin typeface="Times New Roman" pitchFamily="18" charset="0"/>
              </a:rPr>
              <a:t>Знать свой предмет и соответствующие программы</a:t>
            </a:r>
            <a:r>
              <a:rPr lang="ru-RU" sz="2400" dirty="0" smtClean="0">
                <a:latin typeface="Times New Roman" pitchFamily="18" charset="0"/>
              </a:rPr>
              <a:t> обучения.</a:t>
            </a:r>
            <a:endParaRPr lang="ru-RU" sz="2400" b="1" dirty="0" smtClean="0">
              <a:latin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</a:rPr>
              <a:t>Уметь планировать уроки</a:t>
            </a:r>
            <a:r>
              <a:rPr lang="ru-RU" sz="2400" dirty="0" smtClean="0">
                <a:latin typeface="Times New Roman" pitchFamily="18" charset="0"/>
              </a:rPr>
              <a:t>, а также заниматься анализом их эффективности.</a:t>
            </a:r>
          </a:p>
          <a:p>
            <a:r>
              <a:rPr lang="ru-RU" sz="2400" b="1" dirty="0" smtClean="0">
                <a:latin typeface="Times New Roman" pitchFamily="18" charset="0"/>
              </a:rPr>
              <a:t>Уметь вовлечь в процесс</a:t>
            </a:r>
            <a:r>
              <a:rPr lang="ru-RU" sz="2400" dirty="0" smtClean="0">
                <a:latin typeface="Times New Roman" pitchFamily="18" charset="0"/>
              </a:rPr>
              <a:t> обучения всех учеников, независимо от их индивидуальных особенностей.</a:t>
            </a:r>
          </a:p>
          <a:p>
            <a:r>
              <a:rPr lang="ru-RU" sz="2400" b="1" dirty="0" smtClean="0">
                <a:latin typeface="Times New Roman" pitchFamily="18" charset="0"/>
              </a:rPr>
              <a:t>Владеть методиками</a:t>
            </a:r>
            <a:r>
              <a:rPr lang="ru-RU" sz="2400" dirty="0" smtClean="0">
                <a:latin typeface="Times New Roman" pitchFamily="18" charset="0"/>
              </a:rPr>
              <a:t>, позволяющими объективно оценивать знания учеников.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76250"/>
            <a:ext cx="7772400" cy="56546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200" b="1" dirty="0" smtClean="0">
                <a:solidFill>
                  <a:srgbClr val="CC0066"/>
                </a:solidFill>
                <a:latin typeface="Times New Roman" pitchFamily="18" charset="0"/>
              </a:rPr>
              <a:t>Воспитательная работа</a:t>
            </a:r>
            <a:r>
              <a:rPr lang="ru-RU" sz="3200" dirty="0" smtClean="0">
                <a:solidFill>
                  <a:srgbClr val="CC0066"/>
                </a:solidFill>
                <a:latin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</a:rPr>
              <a:t>В рамках выполнения воспитательной работы </a:t>
            </a:r>
            <a:r>
              <a:rPr lang="ru-RU" sz="2400" b="1" dirty="0" smtClean="0">
                <a:latin typeface="Times New Roman" pitchFamily="18" charset="0"/>
              </a:rPr>
              <a:t>учитель обязан: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Times New Roman" pitchFamily="18" charset="0"/>
              </a:rPr>
              <a:t>владеть формами воспитательной работы</a:t>
            </a:r>
            <a:r>
              <a:rPr lang="ru-RU" sz="2400" dirty="0" smtClean="0">
                <a:latin typeface="Times New Roman" pitchFamily="18" charset="0"/>
              </a:rPr>
              <a:t>, применяя её как во время обучения, так и во внеклассной работе; </a:t>
            </a:r>
            <a:endParaRPr lang="ru-RU" sz="2400" b="1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Times New Roman" pitchFamily="18" charset="0"/>
              </a:rPr>
              <a:t>уметь организовывать</a:t>
            </a:r>
            <a:r>
              <a:rPr lang="ru-RU" sz="2400" dirty="0" smtClean="0">
                <a:latin typeface="Times New Roman" pitchFamily="18" charset="0"/>
              </a:rPr>
              <a:t> экскурсии, выходы на природу, посещения музеев с максимальной эффективностью для процесса обучения;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Times New Roman" pitchFamily="18" charset="0"/>
              </a:rPr>
              <a:t>уметь формировать</a:t>
            </a:r>
            <a:r>
              <a:rPr lang="ru-RU" sz="2400" dirty="0" smtClean="0">
                <a:latin typeface="Times New Roman" pitchFamily="18" charset="0"/>
              </a:rPr>
              <a:t> ценностные ориентиры у обучающихся;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Times New Roman" pitchFamily="18" charset="0"/>
              </a:rPr>
              <a:t>уметь строить процесс воспитания</a:t>
            </a:r>
            <a:r>
              <a:rPr lang="ru-RU" sz="2400" dirty="0" smtClean="0">
                <a:latin typeface="Times New Roman" pitchFamily="18" charset="0"/>
              </a:rPr>
              <a:t> с учётом индивидуальных особенностей воспитанников;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Times New Roman" pitchFamily="18" charset="0"/>
              </a:rPr>
              <a:t>создавать в коллективе класса</a:t>
            </a:r>
            <a:r>
              <a:rPr lang="ru-RU" sz="2400" dirty="0" smtClean="0">
                <a:latin typeface="Times New Roman" pitchFamily="18" charset="0"/>
              </a:rPr>
              <a:t> дружелюбный настрой и деловую атмосферу как во время обучения, так и за стенами учреждения.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C0066"/>
                </a:solidFill>
              </a:rPr>
              <a:t>            Требования к компетенции</a:t>
            </a:r>
            <a:br>
              <a:rPr lang="ru-RU" sz="3200" b="1" dirty="0" smtClean="0">
                <a:solidFill>
                  <a:srgbClr val="CC0066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Учитель должен владеть:</a:t>
            </a:r>
            <a:r>
              <a:rPr lang="ru-RU" sz="3800" dirty="0" smtClean="0"/>
              <a:t> 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</a:rPr>
              <a:t>технологиями работы с одаренными обучающимися; 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</a:rPr>
              <a:t>технологиями работы в условиях реализации программ инклюзивного образования; 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</a:rPr>
              <a:t>технологиями преподавания русского языка обучающимся, для которых он не является родным; 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</a:rPr>
              <a:t>уметь работать с обучающимися, имеющими проблемы в развитии; 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</a:rPr>
              <a:t>уметь работать с </a:t>
            </a:r>
            <a:r>
              <a:rPr lang="ru-RU" sz="2400" dirty="0" err="1" smtClean="0">
                <a:latin typeface="Times New Roman" pitchFamily="18" charset="0"/>
              </a:rPr>
              <a:t>девиантными</a:t>
            </a:r>
            <a:r>
              <a:rPr lang="ru-RU" sz="2400" dirty="0" smtClean="0">
                <a:latin typeface="Times New Roman" pitchFamily="18" charset="0"/>
              </a:rPr>
              <a:t>, социально запущенными детьми, в том числе имеющими отклонения в социальном поведении. 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</a:rPr>
              <a:t>Каждый педагог должен  в совершенстве  владеть  психолого-педагогическими   основами  диагностики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CC0066"/>
                </a:solidFill>
              </a:rPr>
              <a:t>Зачем педагогам нужен профессиональный стандарт?</a:t>
            </a:r>
            <a:br>
              <a:rPr lang="ru-RU" sz="3200" b="1" dirty="0" smtClean="0">
                <a:solidFill>
                  <a:srgbClr val="CC0066"/>
                </a:solidFill>
              </a:rPr>
            </a:br>
            <a:endParaRPr lang="ru-RU" sz="3200" b="1" dirty="0" smtClean="0">
              <a:solidFill>
                <a:srgbClr val="CC0066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424863" cy="453072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</a:rPr>
              <a:t>это основа для анализа и реформирования педагогического образования</a:t>
            </a:r>
          </a:p>
          <a:p>
            <a:r>
              <a:rPr lang="ru-RU" smtClean="0">
                <a:latin typeface="Times New Roman" pitchFamily="18" charset="0"/>
              </a:rPr>
              <a:t>основа для регулирования трудовых отношений</a:t>
            </a:r>
          </a:p>
          <a:p>
            <a:r>
              <a:rPr lang="ru-RU" smtClean="0">
                <a:latin typeface="Times New Roman" pitchFamily="18" charset="0"/>
              </a:rPr>
              <a:t>основа для аттестации педагогических кадров </a:t>
            </a:r>
          </a:p>
          <a:p>
            <a:r>
              <a:rPr lang="ru-RU" smtClean="0">
                <a:latin typeface="Times New Roman" pitchFamily="18" charset="0"/>
              </a:rPr>
              <a:t>основа для присвоения квалификации и званий</a:t>
            </a: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77813"/>
            <a:ext cx="8424863" cy="1143000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rgbClr val="333399"/>
                </a:solidFill>
              </a:rPr>
              <a:t>Соответствие требованиям профстанфдарта квалификационных характеристик педагогов лицея</a:t>
            </a:r>
            <a:r>
              <a:rPr lang="ru-RU" sz="3800" smtClean="0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147050" cy="4997450"/>
          </a:xfrm>
        </p:spPr>
        <p:txBody>
          <a:bodyPr/>
          <a:lstStyle/>
          <a:p>
            <a:pPr marL="266700" lvl="1" indent="0"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</a:rPr>
              <a:t>Всего педагогов – </a:t>
            </a:r>
            <a:r>
              <a:rPr lang="ru-RU" b="1" smtClean="0">
                <a:latin typeface="Times New Roman" pitchFamily="18" charset="0"/>
              </a:rPr>
              <a:t>48</a:t>
            </a:r>
            <a:r>
              <a:rPr lang="ru-RU" smtClean="0">
                <a:latin typeface="Times New Roman" pitchFamily="18" charset="0"/>
              </a:rPr>
              <a:t>, из них имеют</a:t>
            </a:r>
          </a:p>
          <a:p>
            <a:pPr marL="266700" lvl="1" indent="0"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</a:rPr>
              <a:t>высшее образование -</a:t>
            </a:r>
            <a:r>
              <a:rPr lang="ru-RU" b="1" smtClean="0">
                <a:latin typeface="Times New Roman" pitchFamily="18" charset="0"/>
              </a:rPr>
              <a:t>46</a:t>
            </a:r>
            <a:r>
              <a:rPr lang="ru-RU" smtClean="0">
                <a:latin typeface="Times New Roman" pitchFamily="18" charset="0"/>
              </a:rPr>
              <a:t>, среднее специальное – </a:t>
            </a:r>
            <a:r>
              <a:rPr lang="ru-RU" b="1" smtClean="0">
                <a:latin typeface="Times New Roman" pitchFamily="18" charset="0"/>
              </a:rPr>
              <a:t>2;</a:t>
            </a:r>
          </a:p>
          <a:p>
            <a:pPr marL="266700" lvl="1" indent="0"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</a:rPr>
              <a:t>имеют высшую категорию</a:t>
            </a:r>
            <a:r>
              <a:rPr lang="ru-RU" b="1" smtClean="0">
                <a:latin typeface="Times New Roman" pitchFamily="18" charset="0"/>
              </a:rPr>
              <a:t> – 20, </a:t>
            </a:r>
            <a:r>
              <a:rPr lang="ru-RU" smtClean="0">
                <a:latin typeface="Times New Roman" pitchFamily="18" charset="0"/>
              </a:rPr>
              <a:t>первую</a:t>
            </a:r>
            <a:r>
              <a:rPr lang="ru-RU" b="1" smtClean="0">
                <a:latin typeface="Times New Roman" pitchFamily="18" charset="0"/>
              </a:rPr>
              <a:t> – 19, </a:t>
            </a:r>
          </a:p>
          <a:p>
            <a:pPr marL="266700" lvl="1" indent="0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latin typeface="Times New Roman" pitchFamily="18" charset="0"/>
              </a:rPr>
              <a:t>9 – </a:t>
            </a:r>
            <a:r>
              <a:rPr lang="ru-RU" smtClean="0">
                <a:latin typeface="Times New Roman" pitchFamily="18" charset="0"/>
              </a:rPr>
              <a:t>молодые специалисты и вновь принятые учителя</a:t>
            </a:r>
          </a:p>
          <a:p>
            <a:pPr marL="266700" lvl="1" indent="0"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</a:rPr>
              <a:t>Каждый педагог обязан в </a:t>
            </a:r>
            <a:r>
              <a:rPr lang="ru-RU" b="1" smtClean="0">
                <a:latin typeface="Times New Roman" pitchFamily="18" charset="0"/>
              </a:rPr>
              <a:t>3</a:t>
            </a:r>
            <a:r>
              <a:rPr lang="ru-RU" smtClean="0">
                <a:latin typeface="Times New Roman" pitchFamily="18" charset="0"/>
              </a:rPr>
              <a:t> года раз проходить курсы повышения квалификации</a:t>
            </a:r>
            <a:r>
              <a:rPr lang="ru-RU" sz="2200" smtClean="0">
                <a:latin typeface="Times New Roman" pitchFamily="18" charset="0"/>
              </a:rPr>
              <a:t> </a:t>
            </a:r>
          </a:p>
          <a:p>
            <a:pPr marL="266700" lvl="1" indent="0">
              <a:lnSpc>
                <a:spcPct val="90000"/>
              </a:lnSpc>
              <a:buFont typeface="Wingdings" pitchFamily="2" charset="2"/>
              <a:buNone/>
            </a:pPr>
            <a:endParaRPr lang="ru-RU" sz="2200" smtClean="0">
              <a:latin typeface="Times New Roman" pitchFamily="18" charset="0"/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solidFill>
                  <a:srgbClr val="CC0066"/>
                </a:solidFill>
                <a:latin typeface="Times New Roman" pitchFamily="18" charset="0"/>
              </a:rPr>
              <a:t>Со вступлением  профессионального стандарта предстоит  каждому  педагогу  сдать профессиональный экзамен.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C0066"/>
                </a:solidFill>
              </a:rPr>
              <a:t>Единичный  проект «Профессиональный стандарт»</a:t>
            </a:r>
            <a:endParaRPr lang="ru-RU" sz="3200" b="1" dirty="0">
              <a:solidFill>
                <a:srgbClr val="CC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+mj-lt"/>
              </a:rPr>
              <a:t>Срок  реализации :  1 полугодие  2016-2017 г.</a:t>
            </a:r>
          </a:p>
          <a:p>
            <a:pPr>
              <a:buNone/>
            </a:pPr>
            <a:endParaRPr lang="ru-RU" dirty="0" smtClean="0">
              <a:latin typeface="+mj-lt"/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CC0066"/>
                </a:solidFill>
                <a:latin typeface="+mj-lt"/>
                <a:ea typeface="+mj-ea"/>
                <a:cs typeface="+mj-cs"/>
              </a:rPr>
              <a:t>АКТУАЛЬНОСТЬ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    1. </a:t>
            </a:r>
            <a:r>
              <a:rPr lang="ru-RU" dirty="0" smtClean="0">
                <a:latin typeface="+mj-lt"/>
              </a:rPr>
              <a:t>Недостаточный  </a:t>
            </a:r>
            <a:r>
              <a:rPr lang="ru-RU" dirty="0" smtClean="0">
                <a:latin typeface="+mj-lt"/>
              </a:rPr>
              <a:t>уровень  профессиональных компетенций </a:t>
            </a:r>
            <a:r>
              <a:rPr lang="ru-RU" dirty="0">
                <a:latin typeface="+mj-lt"/>
              </a:rPr>
              <a:t>педагогов в части использования интерактивных технологий, </a:t>
            </a:r>
            <a:r>
              <a:rPr lang="ru-RU" dirty="0" err="1">
                <a:latin typeface="+mj-lt"/>
              </a:rPr>
              <a:t>системно-деятельностного</a:t>
            </a:r>
            <a:r>
              <a:rPr lang="ru-RU" dirty="0">
                <a:latin typeface="+mj-lt"/>
              </a:rPr>
              <a:t> подхода в </a:t>
            </a:r>
            <a:r>
              <a:rPr lang="ru-RU" dirty="0" smtClean="0">
                <a:latin typeface="+mj-lt"/>
              </a:rPr>
              <a:t>обучении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2. </a:t>
            </a:r>
            <a:r>
              <a:rPr lang="ru-RU" dirty="0" smtClean="0">
                <a:latin typeface="+mj-lt"/>
              </a:rPr>
              <a:t>Несоответствие  </a:t>
            </a:r>
            <a:r>
              <a:rPr lang="ru-RU" dirty="0">
                <a:latin typeface="+mj-lt"/>
              </a:rPr>
              <a:t>образовательного   ценза  отдельных педагогических </a:t>
            </a:r>
            <a:r>
              <a:rPr lang="ru-RU" dirty="0" smtClean="0">
                <a:latin typeface="+mj-lt"/>
              </a:rPr>
              <a:t>работников  </a:t>
            </a:r>
            <a:r>
              <a:rPr lang="ru-RU" dirty="0">
                <a:latin typeface="+mj-lt"/>
              </a:rPr>
              <a:t>профессиональным квалификационным  характеристикам, отвечающим  требованиям  профессионального стандарта</a:t>
            </a:r>
            <a:endParaRPr lang="ru-RU" dirty="0" smtClean="0">
              <a:latin typeface="+mj-lt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F3CC5F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F3CC5F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</TotalTime>
  <Words>737</Words>
  <Application>Microsoft Office PowerPoint</Application>
  <PresentationFormat>Экран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Трек</vt:lpstr>
      <vt:lpstr>Слои</vt:lpstr>
      <vt:lpstr>Слайд 1</vt:lpstr>
      <vt:lpstr>Повестка дня</vt:lpstr>
      <vt:lpstr>Профессиональный стандарт педагога - </vt:lpstr>
      <vt:lpstr>Требования профстандарта педагога</vt:lpstr>
      <vt:lpstr>Слайд 5</vt:lpstr>
      <vt:lpstr>            Требования к компетенции Учитель должен владеть: </vt:lpstr>
      <vt:lpstr>Зачем педагогам нужен профессиональный стандарт? </vt:lpstr>
      <vt:lpstr>Соответствие требованиям профстанфдарта квалификационных характеристик педагогов лицея </vt:lpstr>
      <vt:lpstr>Единичный  проект «Профессиональный стандарт»</vt:lpstr>
      <vt:lpstr>Результат проекта: </vt:lpstr>
      <vt:lpstr> Ожидаемые  результаты от реализации проекта: </vt:lpstr>
      <vt:lpstr>Пакет работ  в  рамках единичного проекта </vt:lpstr>
      <vt:lpstr>Проект решений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Kokorina.SV</cp:lastModifiedBy>
  <cp:revision>79</cp:revision>
  <dcterms:created xsi:type="dcterms:W3CDTF">2008-07-19T13:40:26Z</dcterms:created>
  <dcterms:modified xsi:type="dcterms:W3CDTF">2017-01-23T12:14:26Z</dcterms:modified>
</cp:coreProperties>
</file>